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Roboto Bold" charset="1" panose="02000000000000000000"/>
      <p:regular r:id="rId14"/>
    </p:embeddedFont>
    <p:embeddedFont>
      <p:font typeface="Inter" charset="1" panose="020B0502030000000004"/>
      <p:regular r:id="rId15"/>
    </p:embeddedFont>
    <p:embeddedFont>
      <p:font typeface="Inter Bold" charset="1" panose="020B0802030000000004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.png" Type="http://schemas.openxmlformats.org/officeDocument/2006/relationships/image"/><Relationship Id="rId5" Target="../media/image2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.png" Type="http://schemas.openxmlformats.org/officeDocument/2006/relationships/image"/><Relationship Id="rId5" Target="../media/image2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.png" Type="http://schemas.openxmlformats.org/officeDocument/2006/relationships/image"/><Relationship Id="rId5" Target="../media/image2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.png" Type="http://schemas.openxmlformats.org/officeDocument/2006/relationships/image"/><Relationship Id="rId5" Target="../media/image2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.png" Type="http://schemas.openxmlformats.org/officeDocument/2006/relationships/image"/><Relationship Id="rId5" Target="../media/image2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.png" Type="http://schemas.openxmlformats.org/officeDocument/2006/relationships/image"/><Relationship Id="rId5" Target="../media/image2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.png" Type="http://schemas.openxmlformats.org/officeDocument/2006/relationships/image"/><Relationship Id="rId5" Target="../media/image2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124810" y="4691904"/>
            <a:ext cx="10471228" cy="1377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b="true" sz="8000">
                <a:solidFill>
                  <a:srgbClr val="2E58A6"/>
                </a:solidFill>
                <a:latin typeface="Roboto Bold"/>
                <a:ea typeface="Roboto Bold"/>
                <a:cs typeface="Roboto Bold"/>
                <a:sym typeface="Roboto Bold"/>
              </a:rPr>
              <a:t>TÍTULO (CAIXA ALTA)</a:t>
            </a:r>
          </a:p>
        </p:txBody>
      </p:sp>
      <p:sp>
        <p:nvSpPr>
          <p:cNvPr name="Freeform 3" id="3"/>
          <p:cNvSpPr/>
          <p:nvPr/>
        </p:nvSpPr>
        <p:spPr>
          <a:xfrm>
            <a:off x="1055320" y="2724400"/>
            <a:ext cx="12844365" cy="6611874"/>
          </a:xfrm>
          <a:custGeom>
            <a:avLst/>
            <a:gdLst/>
            <a:ahLst/>
            <a:cxnLst/>
            <a:rect r="r" b="b" t="t" l="l"/>
            <a:pathLst>
              <a:path h="6611874" w="12844365">
                <a:moveTo>
                  <a:pt x="0" y="6611874"/>
                </a:moveTo>
                <a:lnTo>
                  <a:pt x="0" y="228600"/>
                </a:lnTo>
                <a:cubicBezTo>
                  <a:pt x="0" y="102348"/>
                  <a:pt x="102348" y="0"/>
                  <a:pt x="228600" y="0"/>
                </a:cubicBezTo>
                <a:lnTo>
                  <a:pt x="12844365" y="0"/>
                </a:lnTo>
              </a:path>
            </a:pathLst>
          </a:custGeom>
          <a:ln cap="flat" w="38100">
            <a:solidFill>
              <a:srgbClr val="000000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1698026" y="8707853"/>
            <a:ext cx="1758938" cy="839542"/>
          </a:xfrm>
          <a:custGeom>
            <a:avLst/>
            <a:gdLst/>
            <a:ahLst/>
            <a:cxnLst/>
            <a:rect r="r" b="b" t="t" l="l"/>
            <a:pathLst>
              <a:path h="839542" w="1758938">
                <a:moveTo>
                  <a:pt x="0" y="0"/>
                </a:moveTo>
                <a:lnTo>
                  <a:pt x="1758938" y="0"/>
                </a:lnTo>
                <a:lnTo>
                  <a:pt x="1758938" y="839542"/>
                </a:lnTo>
                <a:lnTo>
                  <a:pt x="0" y="8395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00837" y="2877819"/>
            <a:ext cx="6822995" cy="6822995"/>
          </a:xfrm>
          <a:custGeom>
            <a:avLst/>
            <a:gdLst/>
            <a:ahLst/>
            <a:cxnLst/>
            <a:rect r="r" b="b" t="t" l="l"/>
            <a:pathLst>
              <a:path h="6822995" w="6822995">
                <a:moveTo>
                  <a:pt x="0" y="0"/>
                </a:moveTo>
                <a:lnTo>
                  <a:pt x="6822995" y="0"/>
                </a:lnTo>
                <a:lnTo>
                  <a:pt x="6822995" y="6822995"/>
                </a:lnTo>
                <a:lnTo>
                  <a:pt x="0" y="68229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176268" y="8586108"/>
            <a:ext cx="1083032" cy="1083032"/>
          </a:xfrm>
          <a:custGeom>
            <a:avLst/>
            <a:gdLst/>
            <a:ahLst/>
            <a:cxnLst/>
            <a:rect r="r" b="b" t="t" l="l"/>
            <a:pathLst>
              <a:path h="1083032" w="1083032">
                <a:moveTo>
                  <a:pt x="0" y="0"/>
                </a:moveTo>
                <a:lnTo>
                  <a:pt x="1083032" y="0"/>
                </a:lnTo>
                <a:lnTo>
                  <a:pt x="1083032" y="1083032"/>
                </a:lnTo>
                <a:lnTo>
                  <a:pt x="0" y="10830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123714" y="8554434"/>
            <a:ext cx="1146380" cy="1146380"/>
          </a:xfrm>
          <a:custGeom>
            <a:avLst/>
            <a:gdLst/>
            <a:ahLst/>
            <a:cxnLst/>
            <a:rect r="r" b="b" t="t" l="l"/>
            <a:pathLst>
              <a:path h="1146380" w="1146380">
                <a:moveTo>
                  <a:pt x="0" y="0"/>
                </a:moveTo>
                <a:lnTo>
                  <a:pt x="1146380" y="0"/>
                </a:lnTo>
                <a:lnTo>
                  <a:pt x="1146380" y="1146380"/>
                </a:lnTo>
                <a:lnTo>
                  <a:pt x="0" y="11463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559503" y="6698103"/>
            <a:ext cx="6699797" cy="622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Autor(es) (Caixa Alta Baixa):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492158"/>
            <a:ext cx="16641669" cy="1967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XXII SEMANA DE EDUCAÇÃO e II SEMANA INTEGRADA PEDAGOGIA E PÓS-GRADUAÇÃO EM EDUCAÇÃO “Pedagogias humanizadoras: fundamentos, práxis e enfrentamentos contemporâneos” </a:t>
            </a:r>
          </a:p>
          <a:p>
            <a:pPr algn="ctr">
              <a:lnSpc>
                <a:spcPts val="3920"/>
              </a:lnSpc>
            </a:pPr>
            <a:r>
              <a:rPr lang="en-US" sz="2800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25, 26 e 27 de agosto de 2026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9258300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7385212" y="0"/>
                </a:moveTo>
                <a:lnTo>
                  <a:pt x="0" y="0"/>
                </a:lnTo>
                <a:lnTo>
                  <a:pt x="0" y="3247226"/>
                </a:lnTo>
                <a:lnTo>
                  <a:pt x="7385212" y="3247226"/>
                </a:lnTo>
                <a:lnTo>
                  <a:pt x="738521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02788" y="-2218526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0" y="0"/>
                </a:moveTo>
                <a:lnTo>
                  <a:pt x="7385212" y="0"/>
                </a:lnTo>
                <a:lnTo>
                  <a:pt x="7385212" y="3247226"/>
                </a:lnTo>
                <a:lnTo>
                  <a:pt x="0" y="3247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57258" y="2490470"/>
            <a:ext cx="6282737" cy="1460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99"/>
              </a:lnSpc>
            </a:pPr>
            <a:r>
              <a:rPr lang="en-US" sz="8499" b="true">
                <a:solidFill>
                  <a:srgbClr val="2E58A6"/>
                </a:solidFill>
                <a:latin typeface="Roboto Bold"/>
                <a:ea typeface="Roboto Bold"/>
                <a:cs typeface="Roboto Bold"/>
                <a:sym typeface="Roboto Bold"/>
              </a:rPr>
              <a:t>Introdução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86867" y="4773333"/>
            <a:ext cx="6855131" cy="3181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Deve ser apresentado:</a:t>
            </a: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Objeto de Estudo;</a:t>
            </a: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Problema de Investigação (</a:t>
            </a: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Não esqueça: o problema de pesquisa é sempre uma afirmação);</a:t>
            </a: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Pergunta definida como base para o problema de investigação.</a:t>
            </a:r>
          </a:p>
        </p:txBody>
      </p:sp>
      <p:sp>
        <p:nvSpPr>
          <p:cNvPr name="AutoShape 6" id="6"/>
          <p:cNvSpPr/>
          <p:nvPr/>
        </p:nvSpPr>
        <p:spPr>
          <a:xfrm>
            <a:off x="9107904" y="2661920"/>
            <a:ext cx="0" cy="496316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7" id="7"/>
          <p:cNvSpPr txBox="true"/>
          <p:nvPr/>
        </p:nvSpPr>
        <p:spPr>
          <a:xfrm rot="0">
            <a:off x="9775611" y="2835260"/>
            <a:ext cx="6855131" cy="3181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Apresentação temática, contextualização e justificativa do trabalho.</a:t>
            </a: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Texto curto e objetivo, respeitando a gramática da língua portuguesa, a fim de situar o leitor.</a:t>
            </a:r>
          </a:p>
          <a:p>
            <a:pPr algn="just">
              <a:lnSpc>
                <a:spcPts val="3640"/>
              </a:lnSpc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9754922" y="9258300"/>
            <a:ext cx="6875819" cy="971474"/>
            <a:chOff x="0" y="0"/>
            <a:chExt cx="9167759" cy="129529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6938566" y="184828"/>
              <a:ext cx="2229193" cy="1063995"/>
            </a:xfrm>
            <a:custGeom>
              <a:avLst/>
              <a:gdLst/>
              <a:ahLst/>
              <a:cxnLst/>
              <a:rect r="r" b="b" t="t" l="l"/>
              <a:pathLst>
                <a:path h="1063995" w="2229193">
                  <a:moveTo>
                    <a:pt x="0" y="0"/>
                  </a:moveTo>
                  <a:lnTo>
                    <a:pt x="2229193" y="0"/>
                  </a:lnTo>
                  <a:lnTo>
                    <a:pt x="2229193" y="1063995"/>
                  </a:lnTo>
                  <a:lnTo>
                    <a:pt x="0" y="106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4721965" y="152485"/>
              <a:ext cx="1096338" cy="1096338"/>
            </a:xfrm>
            <a:custGeom>
              <a:avLst/>
              <a:gdLst/>
              <a:ahLst/>
              <a:cxnLst/>
              <a:rect r="r" b="b" t="t" l="l"/>
              <a:pathLst>
                <a:path h="1096338" w="1096338">
                  <a:moveTo>
                    <a:pt x="0" y="0"/>
                  </a:moveTo>
                  <a:lnTo>
                    <a:pt x="1096338" y="0"/>
                  </a:lnTo>
                  <a:lnTo>
                    <a:pt x="1096338" y="1096338"/>
                  </a:lnTo>
                  <a:lnTo>
                    <a:pt x="0" y="10963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413987" y="106009"/>
              <a:ext cx="1189289" cy="1189289"/>
            </a:xfrm>
            <a:custGeom>
              <a:avLst/>
              <a:gdLst/>
              <a:ahLst/>
              <a:cxnLst/>
              <a:rect r="r" b="b" t="t" l="l"/>
              <a:pathLst>
                <a:path h="1189289" w="1189289">
                  <a:moveTo>
                    <a:pt x="0" y="0"/>
                  </a:moveTo>
                  <a:lnTo>
                    <a:pt x="1189289" y="0"/>
                  </a:lnTo>
                  <a:lnTo>
                    <a:pt x="1189289" y="1189289"/>
                  </a:lnTo>
                  <a:lnTo>
                    <a:pt x="0" y="1189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95298" cy="1295298"/>
            </a:xfrm>
            <a:custGeom>
              <a:avLst/>
              <a:gdLst/>
              <a:ahLst/>
              <a:cxnLst/>
              <a:rect r="r" b="b" t="t" l="l"/>
              <a:pathLst>
                <a:path h="1295298" w="1295298">
                  <a:moveTo>
                    <a:pt x="0" y="0"/>
                  </a:moveTo>
                  <a:lnTo>
                    <a:pt x="1295298" y="0"/>
                  </a:lnTo>
                  <a:lnTo>
                    <a:pt x="1295298" y="1295298"/>
                  </a:lnTo>
                  <a:lnTo>
                    <a:pt x="0" y="1295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0" y="-38100"/>
            <a:ext cx="10663744" cy="1262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XXII SEMANA DE EDUCAÇÃO e II SEMANA INTEGRADA PEDAGOGIA E PÓS-GRADUAÇÃO EM EDUCAÇÃO “Pedagogias humanizadoras: fundamentos, práxis e enfrentamentos contemporâneos” </a:t>
            </a:r>
          </a:p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25, 26 e 27 de agosto de 2026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9258300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7385212" y="0"/>
                </a:moveTo>
                <a:lnTo>
                  <a:pt x="0" y="0"/>
                </a:lnTo>
                <a:lnTo>
                  <a:pt x="0" y="3247226"/>
                </a:lnTo>
                <a:lnTo>
                  <a:pt x="7385212" y="3247226"/>
                </a:lnTo>
                <a:lnTo>
                  <a:pt x="738521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02788" y="-2218526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0" y="0"/>
                </a:moveTo>
                <a:lnTo>
                  <a:pt x="7385212" y="0"/>
                </a:lnTo>
                <a:lnTo>
                  <a:pt x="7385212" y="3247226"/>
                </a:lnTo>
                <a:lnTo>
                  <a:pt x="0" y="3247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>
            <a:off x="1389517" y="2797522"/>
            <a:ext cx="14850520" cy="6027522"/>
          </a:xfrm>
          <a:custGeom>
            <a:avLst/>
            <a:gdLst/>
            <a:ahLst/>
            <a:cxnLst/>
            <a:rect r="r" b="b" t="t" l="l"/>
            <a:pathLst>
              <a:path h="6027522" w="14850520">
                <a:moveTo>
                  <a:pt x="14850520" y="1080273"/>
                </a:moveTo>
                <a:lnTo>
                  <a:pt x="14850520" y="228600"/>
                </a:lnTo>
                <a:cubicBezTo>
                  <a:pt x="14850520" y="167972"/>
                  <a:pt x="14826436" y="109827"/>
                  <a:pt x="14783564" y="66956"/>
                </a:cubicBezTo>
                <a:cubicBezTo>
                  <a:pt x="14740694" y="24085"/>
                  <a:pt x="14682548" y="0"/>
                  <a:pt x="14621920" y="0"/>
                </a:cubicBezTo>
                <a:lnTo>
                  <a:pt x="228600" y="0"/>
                </a:lnTo>
                <a:cubicBezTo>
                  <a:pt x="167971" y="0"/>
                  <a:pt x="109826" y="24085"/>
                  <a:pt x="66955" y="66956"/>
                </a:cubicBezTo>
                <a:cubicBezTo>
                  <a:pt x="24084" y="109827"/>
                  <a:pt x="0" y="167972"/>
                  <a:pt x="0" y="228600"/>
                </a:cubicBezTo>
                <a:lnTo>
                  <a:pt x="0" y="5798922"/>
                </a:lnTo>
                <a:cubicBezTo>
                  <a:pt x="0" y="5859551"/>
                  <a:pt x="24084" y="5917696"/>
                  <a:pt x="66955" y="5960567"/>
                </a:cubicBezTo>
                <a:cubicBezTo>
                  <a:pt x="109826" y="6003438"/>
                  <a:pt x="167971" y="6027522"/>
                  <a:pt x="228600" y="6027522"/>
                </a:cubicBezTo>
                <a:lnTo>
                  <a:pt x="14621920" y="6027522"/>
                </a:lnTo>
                <a:cubicBezTo>
                  <a:pt x="14748172" y="6027522"/>
                  <a:pt x="14850520" y="5925174"/>
                  <a:pt x="14850520" y="5798922"/>
                </a:cubicBezTo>
                <a:lnTo>
                  <a:pt x="14850520" y="5438283"/>
                </a:lnTo>
              </a:path>
            </a:pathLst>
          </a:custGeom>
          <a:ln cap="flat" w="38100">
            <a:solidFill>
              <a:srgbClr val="000000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5" id="5"/>
          <p:cNvSpPr txBox="true"/>
          <p:nvPr/>
        </p:nvSpPr>
        <p:spPr>
          <a:xfrm rot="0">
            <a:off x="8653603" y="1087649"/>
            <a:ext cx="7586433" cy="1460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2E58A6"/>
                </a:solidFill>
                <a:latin typeface="Roboto Bold"/>
                <a:ea typeface="Roboto Bold"/>
                <a:cs typeface="Roboto Bold"/>
                <a:sym typeface="Roboto Bold"/>
              </a:rPr>
              <a:t>Objetivos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61050" y="3028096"/>
            <a:ext cx="13942968" cy="2724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61341" indent="-280670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APONTE OS SEUS OBJETIVOS.</a:t>
            </a: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Geral e Específicos</a:t>
            </a: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10383481" y="9063170"/>
            <a:ext cx="6875819" cy="971474"/>
            <a:chOff x="0" y="0"/>
            <a:chExt cx="9167759" cy="129529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938566" y="184828"/>
              <a:ext cx="2229193" cy="1063995"/>
            </a:xfrm>
            <a:custGeom>
              <a:avLst/>
              <a:gdLst/>
              <a:ahLst/>
              <a:cxnLst/>
              <a:rect r="r" b="b" t="t" l="l"/>
              <a:pathLst>
                <a:path h="1063995" w="2229193">
                  <a:moveTo>
                    <a:pt x="0" y="0"/>
                  </a:moveTo>
                  <a:lnTo>
                    <a:pt x="2229193" y="0"/>
                  </a:lnTo>
                  <a:lnTo>
                    <a:pt x="2229193" y="1063995"/>
                  </a:lnTo>
                  <a:lnTo>
                    <a:pt x="0" y="106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721965" y="152485"/>
              <a:ext cx="1096338" cy="1096338"/>
            </a:xfrm>
            <a:custGeom>
              <a:avLst/>
              <a:gdLst/>
              <a:ahLst/>
              <a:cxnLst/>
              <a:rect r="r" b="b" t="t" l="l"/>
              <a:pathLst>
                <a:path h="1096338" w="1096338">
                  <a:moveTo>
                    <a:pt x="0" y="0"/>
                  </a:moveTo>
                  <a:lnTo>
                    <a:pt x="1096338" y="0"/>
                  </a:lnTo>
                  <a:lnTo>
                    <a:pt x="1096338" y="1096338"/>
                  </a:lnTo>
                  <a:lnTo>
                    <a:pt x="0" y="10963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413987" y="106009"/>
              <a:ext cx="1189289" cy="1189289"/>
            </a:xfrm>
            <a:custGeom>
              <a:avLst/>
              <a:gdLst/>
              <a:ahLst/>
              <a:cxnLst/>
              <a:rect r="r" b="b" t="t" l="l"/>
              <a:pathLst>
                <a:path h="1189289" w="1189289">
                  <a:moveTo>
                    <a:pt x="0" y="0"/>
                  </a:moveTo>
                  <a:lnTo>
                    <a:pt x="1189289" y="0"/>
                  </a:lnTo>
                  <a:lnTo>
                    <a:pt x="1189289" y="1189289"/>
                  </a:lnTo>
                  <a:lnTo>
                    <a:pt x="0" y="1189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95298" cy="1295298"/>
            </a:xfrm>
            <a:custGeom>
              <a:avLst/>
              <a:gdLst/>
              <a:ahLst/>
              <a:cxnLst/>
              <a:rect r="r" b="b" t="t" l="l"/>
              <a:pathLst>
                <a:path h="1295298" w="1295298">
                  <a:moveTo>
                    <a:pt x="0" y="0"/>
                  </a:moveTo>
                  <a:lnTo>
                    <a:pt x="1295298" y="0"/>
                  </a:lnTo>
                  <a:lnTo>
                    <a:pt x="1295298" y="1295298"/>
                  </a:lnTo>
                  <a:lnTo>
                    <a:pt x="0" y="1295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0" y="-2923"/>
            <a:ext cx="10663744" cy="1262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XXII SEMANA DE EDUCAÇÃO e II SEMANA INTEGRADA PEDAGOGIA E PÓS-GRADUAÇÃO EM EDUCAÇÃO “Pedagogias humanizadoras: fundamentos, práxis e enfrentamentos contemporâneos” </a:t>
            </a:r>
          </a:p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25, 26 e 27 de agosto de 2026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9258300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7385212" y="0"/>
                </a:moveTo>
                <a:lnTo>
                  <a:pt x="0" y="0"/>
                </a:lnTo>
                <a:lnTo>
                  <a:pt x="0" y="3247226"/>
                </a:lnTo>
                <a:lnTo>
                  <a:pt x="7385212" y="3247226"/>
                </a:lnTo>
                <a:lnTo>
                  <a:pt x="738521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02788" y="-2218526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0" y="0"/>
                </a:moveTo>
                <a:lnTo>
                  <a:pt x="7385212" y="0"/>
                </a:lnTo>
                <a:lnTo>
                  <a:pt x="7385212" y="3247226"/>
                </a:lnTo>
                <a:lnTo>
                  <a:pt x="0" y="3247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>
            <a:off x="1389517" y="2797522"/>
            <a:ext cx="14850520" cy="6027522"/>
          </a:xfrm>
          <a:custGeom>
            <a:avLst/>
            <a:gdLst/>
            <a:ahLst/>
            <a:cxnLst/>
            <a:rect r="r" b="b" t="t" l="l"/>
            <a:pathLst>
              <a:path h="6027522" w="14850520">
                <a:moveTo>
                  <a:pt x="14850520" y="1080273"/>
                </a:moveTo>
                <a:lnTo>
                  <a:pt x="14850520" y="228600"/>
                </a:lnTo>
                <a:cubicBezTo>
                  <a:pt x="14850520" y="167972"/>
                  <a:pt x="14826436" y="109827"/>
                  <a:pt x="14783564" y="66956"/>
                </a:cubicBezTo>
                <a:cubicBezTo>
                  <a:pt x="14740694" y="24085"/>
                  <a:pt x="14682548" y="0"/>
                  <a:pt x="14621920" y="0"/>
                </a:cubicBezTo>
                <a:lnTo>
                  <a:pt x="228600" y="0"/>
                </a:lnTo>
                <a:cubicBezTo>
                  <a:pt x="167971" y="0"/>
                  <a:pt x="109826" y="24085"/>
                  <a:pt x="66955" y="66956"/>
                </a:cubicBezTo>
                <a:cubicBezTo>
                  <a:pt x="24084" y="109827"/>
                  <a:pt x="0" y="167972"/>
                  <a:pt x="0" y="228600"/>
                </a:cubicBezTo>
                <a:lnTo>
                  <a:pt x="0" y="5798922"/>
                </a:lnTo>
                <a:cubicBezTo>
                  <a:pt x="0" y="5859551"/>
                  <a:pt x="24084" y="5917696"/>
                  <a:pt x="66955" y="5960567"/>
                </a:cubicBezTo>
                <a:cubicBezTo>
                  <a:pt x="109826" y="6003438"/>
                  <a:pt x="167971" y="6027522"/>
                  <a:pt x="228600" y="6027522"/>
                </a:cubicBezTo>
                <a:lnTo>
                  <a:pt x="14621920" y="6027522"/>
                </a:lnTo>
                <a:cubicBezTo>
                  <a:pt x="14748172" y="6027522"/>
                  <a:pt x="14850520" y="5925174"/>
                  <a:pt x="14850520" y="5798922"/>
                </a:cubicBezTo>
                <a:lnTo>
                  <a:pt x="14850520" y="5438283"/>
                </a:lnTo>
              </a:path>
            </a:pathLst>
          </a:custGeom>
          <a:ln cap="flat" w="38100">
            <a:solidFill>
              <a:srgbClr val="000000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5" id="5"/>
          <p:cNvSpPr txBox="true"/>
          <p:nvPr/>
        </p:nvSpPr>
        <p:spPr>
          <a:xfrm rot="0">
            <a:off x="1961050" y="1236274"/>
            <a:ext cx="13847105" cy="1460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2E58A6"/>
                </a:solidFill>
                <a:latin typeface="Roboto Bold"/>
                <a:ea typeface="Roboto Bold"/>
                <a:cs typeface="Roboto Bold"/>
                <a:sym typeface="Roboto Bold"/>
              </a:rPr>
              <a:t>Fundamentação Teórica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61050" y="3028096"/>
            <a:ext cx="13942968" cy="4553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QUAIS REFERÊNCIAS TE AJUDARÃO A PENSAR, DISCUTIR E DIALOGAR SOBRE O OBJETO PESQUISADO?</a:t>
            </a: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Conceitos;</a:t>
            </a: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Argumentos Decorrentes.</a:t>
            </a: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PRINCIPAIS AUTORES, RESPALDO TEÓRICO QUE CONSTITUI A BASE REFERENCIAL DO ESTUDO</a:t>
            </a:r>
          </a:p>
          <a:p>
            <a:pPr algn="just">
              <a:lnSpc>
                <a:spcPts val="364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10383481" y="9063170"/>
            <a:ext cx="6875819" cy="971474"/>
            <a:chOff x="0" y="0"/>
            <a:chExt cx="9167759" cy="129529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938566" y="184828"/>
              <a:ext cx="2229193" cy="1063995"/>
            </a:xfrm>
            <a:custGeom>
              <a:avLst/>
              <a:gdLst/>
              <a:ahLst/>
              <a:cxnLst/>
              <a:rect r="r" b="b" t="t" l="l"/>
              <a:pathLst>
                <a:path h="1063995" w="2229193">
                  <a:moveTo>
                    <a:pt x="0" y="0"/>
                  </a:moveTo>
                  <a:lnTo>
                    <a:pt x="2229193" y="0"/>
                  </a:lnTo>
                  <a:lnTo>
                    <a:pt x="2229193" y="1063995"/>
                  </a:lnTo>
                  <a:lnTo>
                    <a:pt x="0" y="106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721965" y="152485"/>
              <a:ext cx="1096338" cy="1096338"/>
            </a:xfrm>
            <a:custGeom>
              <a:avLst/>
              <a:gdLst/>
              <a:ahLst/>
              <a:cxnLst/>
              <a:rect r="r" b="b" t="t" l="l"/>
              <a:pathLst>
                <a:path h="1096338" w="1096338">
                  <a:moveTo>
                    <a:pt x="0" y="0"/>
                  </a:moveTo>
                  <a:lnTo>
                    <a:pt x="1096338" y="0"/>
                  </a:lnTo>
                  <a:lnTo>
                    <a:pt x="1096338" y="1096338"/>
                  </a:lnTo>
                  <a:lnTo>
                    <a:pt x="0" y="10963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413987" y="106009"/>
              <a:ext cx="1189289" cy="1189289"/>
            </a:xfrm>
            <a:custGeom>
              <a:avLst/>
              <a:gdLst/>
              <a:ahLst/>
              <a:cxnLst/>
              <a:rect r="r" b="b" t="t" l="l"/>
              <a:pathLst>
                <a:path h="1189289" w="1189289">
                  <a:moveTo>
                    <a:pt x="0" y="0"/>
                  </a:moveTo>
                  <a:lnTo>
                    <a:pt x="1189289" y="0"/>
                  </a:lnTo>
                  <a:lnTo>
                    <a:pt x="1189289" y="1189289"/>
                  </a:lnTo>
                  <a:lnTo>
                    <a:pt x="0" y="1189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95298" cy="1295298"/>
            </a:xfrm>
            <a:custGeom>
              <a:avLst/>
              <a:gdLst/>
              <a:ahLst/>
              <a:cxnLst/>
              <a:rect r="r" b="b" t="t" l="l"/>
              <a:pathLst>
                <a:path h="1295298" w="1295298">
                  <a:moveTo>
                    <a:pt x="0" y="0"/>
                  </a:moveTo>
                  <a:lnTo>
                    <a:pt x="1295298" y="0"/>
                  </a:lnTo>
                  <a:lnTo>
                    <a:pt x="1295298" y="1295298"/>
                  </a:lnTo>
                  <a:lnTo>
                    <a:pt x="0" y="1295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0" y="-73374"/>
            <a:ext cx="10663744" cy="1262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XXII SEMANA DE EDUCAÇÃO e II SEMANA INTEGRADA PEDAGOGIA E PÓS-GRADUAÇÃO EM EDUCAÇÃO “Pedagogias humanizadoras: fundamentos, práxis e enfrentamentos contemporâneos” </a:t>
            </a:r>
          </a:p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25, 26 e 27 de agosto de 2026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9258300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7385212" y="0"/>
                </a:moveTo>
                <a:lnTo>
                  <a:pt x="0" y="0"/>
                </a:lnTo>
                <a:lnTo>
                  <a:pt x="0" y="3247226"/>
                </a:lnTo>
                <a:lnTo>
                  <a:pt x="7385212" y="3247226"/>
                </a:lnTo>
                <a:lnTo>
                  <a:pt x="738521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02788" y="-2218526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0" y="0"/>
                </a:moveTo>
                <a:lnTo>
                  <a:pt x="7385212" y="0"/>
                </a:lnTo>
                <a:lnTo>
                  <a:pt x="7385212" y="3247226"/>
                </a:lnTo>
                <a:lnTo>
                  <a:pt x="0" y="3247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394799"/>
            <a:ext cx="16230600" cy="1460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2E58A6"/>
                </a:solidFill>
                <a:latin typeface="Roboto Bold"/>
                <a:ea typeface="Roboto Bold"/>
                <a:cs typeface="Roboto Bold"/>
                <a:sym typeface="Roboto Bold"/>
              </a:rPr>
              <a:t>Procedimentos Metodológicos</a:t>
            </a:r>
          </a:p>
        </p:txBody>
      </p:sp>
      <p:sp>
        <p:nvSpPr>
          <p:cNvPr name="Freeform 5" id="5"/>
          <p:cNvSpPr/>
          <p:nvPr/>
        </p:nvSpPr>
        <p:spPr>
          <a:xfrm>
            <a:off x="1055256" y="3900864"/>
            <a:ext cx="16287882" cy="4968090"/>
          </a:xfrm>
          <a:custGeom>
            <a:avLst/>
            <a:gdLst/>
            <a:ahLst/>
            <a:cxnLst/>
            <a:rect r="r" b="b" t="t" l="l"/>
            <a:pathLst>
              <a:path h="4968090" w="16287882">
                <a:moveTo>
                  <a:pt x="0" y="4624367"/>
                </a:moveTo>
                <a:lnTo>
                  <a:pt x="0" y="4796228"/>
                </a:lnTo>
                <a:cubicBezTo>
                  <a:pt x="0" y="4891145"/>
                  <a:pt x="76945" y="4968090"/>
                  <a:pt x="171862" y="4968090"/>
                </a:cubicBezTo>
                <a:lnTo>
                  <a:pt x="16059282" y="4968090"/>
                </a:lnTo>
                <a:cubicBezTo>
                  <a:pt x="16119911" y="4968090"/>
                  <a:pt x="16178056" y="4944005"/>
                  <a:pt x="16220927" y="4901134"/>
                </a:cubicBezTo>
                <a:cubicBezTo>
                  <a:pt x="16263798" y="4858264"/>
                  <a:pt x="16287882" y="4800119"/>
                  <a:pt x="16287882" y="4739490"/>
                </a:cubicBezTo>
                <a:lnTo>
                  <a:pt x="16287882" y="228600"/>
                </a:lnTo>
                <a:cubicBezTo>
                  <a:pt x="16287882" y="102348"/>
                  <a:pt x="16185535" y="0"/>
                  <a:pt x="16059282" y="0"/>
                </a:cubicBezTo>
                <a:lnTo>
                  <a:pt x="9617274" y="0"/>
                </a:lnTo>
              </a:path>
            </a:pathLst>
          </a:custGeom>
          <a:ln cap="flat" w="38100">
            <a:solidFill>
              <a:srgbClr val="000000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1783105" y="4210968"/>
            <a:ext cx="15023181" cy="3638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Aspectos e procedimentos metodológicos do trabalho </a:t>
            </a: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(ENQUADRAMENTOS, INSTRUMENTOS E O PASSO A PASSO DA PESQUISA)</a:t>
            </a: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10383481" y="9068260"/>
            <a:ext cx="6875819" cy="971474"/>
            <a:chOff x="0" y="0"/>
            <a:chExt cx="9167759" cy="129529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938566" y="184828"/>
              <a:ext cx="2229193" cy="1063995"/>
            </a:xfrm>
            <a:custGeom>
              <a:avLst/>
              <a:gdLst/>
              <a:ahLst/>
              <a:cxnLst/>
              <a:rect r="r" b="b" t="t" l="l"/>
              <a:pathLst>
                <a:path h="1063995" w="2229193">
                  <a:moveTo>
                    <a:pt x="0" y="0"/>
                  </a:moveTo>
                  <a:lnTo>
                    <a:pt x="2229193" y="0"/>
                  </a:lnTo>
                  <a:lnTo>
                    <a:pt x="2229193" y="1063995"/>
                  </a:lnTo>
                  <a:lnTo>
                    <a:pt x="0" y="106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721965" y="152485"/>
              <a:ext cx="1096338" cy="1096338"/>
            </a:xfrm>
            <a:custGeom>
              <a:avLst/>
              <a:gdLst/>
              <a:ahLst/>
              <a:cxnLst/>
              <a:rect r="r" b="b" t="t" l="l"/>
              <a:pathLst>
                <a:path h="1096338" w="1096338">
                  <a:moveTo>
                    <a:pt x="0" y="0"/>
                  </a:moveTo>
                  <a:lnTo>
                    <a:pt x="1096338" y="0"/>
                  </a:lnTo>
                  <a:lnTo>
                    <a:pt x="1096338" y="1096338"/>
                  </a:lnTo>
                  <a:lnTo>
                    <a:pt x="0" y="10963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413987" y="106009"/>
              <a:ext cx="1189289" cy="1189289"/>
            </a:xfrm>
            <a:custGeom>
              <a:avLst/>
              <a:gdLst/>
              <a:ahLst/>
              <a:cxnLst/>
              <a:rect r="r" b="b" t="t" l="l"/>
              <a:pathLst>
                <a:path h="1189289" w="1189289">
                  <a:moveTo>
                    <a:pt x="0" y="0"/>
                  </a:moveTo>
                  <a:lnTo>
                    <a:pt x="1189289" y="0"/>
                  </a:lnTo>
                  <a:lnTo>
                    <a:pt x="1189289" y="1189289"/>
                  </a:lnTo>
                  <a:lnTo>
                    <a:pt x="0" y="1189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95298" cy="1295298"/>
            </a:xfrm>
            <a:custGeom>
              <a:avLst/>
              <a:gdLst/>
              <a:ahLst/>
              <a:cxnLst/>
              <a:rect r="r" b="b" t="t" l="l"/>
              <a:pathLst>
                <a:path h="1295298" w="1295298">
                  <a:moveTo>
                    <a:pt x="0" y="0"/>
                  </a:moveTo>
                  <a:lnTo>
                    <a:pt x="1295298" y="0"/>
                  </a:lnTo>
                  <a:lnTo>
                    <a:pt x="1295298" y="1295298"/>
                  </a:lnTo>
                  <a:lnTo>
                    <a:pt x="0" y="1295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0" y="-38100"/>
            <a:ext cx="10663744" cy="12621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XXII SEMANA DE EDUCAÇÃO e II SEMANA INTEGRADA PEDAGOGIA E PÓS-GRADUAÇÃO EM EDUCAÇÃO “Pedagogias humanizadoras: fundamentos, práxis e enfrentamentos contemporâneos” </a:t>
            </a:r>
          </a:p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25, 26 e 27 de agosto de 2026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9258300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7385212" y="0"/>
                </a:moveTo>
                <a:lnTo>
                  <a:pt x="0" y="0"/>
                </a:lnTo>
                <a:lnTo>
                  <a:pt x="0" y="3247226"/>
                </a:lnTo>
                <a:lnTo>
                  <a:pt x="7385212" y="3247226"/>
                </a:lnTo>
                <a:lnTo>
                  <a:pt x="738521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02788" y="-2218526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0" y="0"/>
                </a:moveTo>
                <a:lnTo>
                  <a:pt x="7385212" y="0"/>
                </a:lnTo>
                <a:lnTo>
                  <a:pt x="7385212" y="3247226"/>
                </a:lnTo>
                <a:lnTo>
                  <a:pt x="0" y="3247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104310" y="1715520"/>
            <a:ext cx="14079381" cy="1460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2E58A6"/>
                </a:solidFill>
                <a:latin typeface="Roboto Bold"/>
                <a:ea typeface="Roboto Bold"/>
                <a:cs typeface="Roboto Bold"/>
                <a:sym typeface="Roboto Bold"/>
              </a:rPr>
              <a:t>Resultados e Discussão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749854" y="4379493"/>
            <a:ext cx="13711466" cy="2724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Os resultados e análises evidenciados pela consolidação da pesquisa</a:t>
            </a: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  <a:p>
            <a:pPr algn="just">
              <a:lnSpc>
                <a:spcPts val="3640"/>
              </a:lnSpc>
            </a:pPr>
          </a:p>
        </p:txBody>
      </p:sp>
      <p:sp>
        <p:nvSpPr>
          <p:cNvPr name="Freeform 6" id="6"/>
          <p:cNvSpPr/>
          <p:nvPr/>
        </p:nvSpPr>
        <p:spPr>
          <a:xfrm>
            <a:off x="1207656" y="4053264"/>
            <a:ext cx="16287882" cy="4968090"/>
          </a:xfrm>
          <a:custGeom>
            <a:avLst/>
            <a:gdLst/>
            <a:ahLst/>
            <a:cxnLst/>
            <a:rect r="r" b="b" t="t" l="l"/>
            <a:pathLst>
              <a:path h="4968090" w="16287882">
                <a:moveTo>
                  <a:pt x="0" y="4624367"/>
                </a:moveTo>
                <a:lnTo>
                  <a:pt x="0" y="4796228"/>
                </a:lnTo>
                <a:cubicBezTo>
                  <a:pt x="0" y="4891145"/>
                  <a:pt x="76945" y="4968090"/>
                  <a:pt x="171862" y="4968090"/>
                </a:cubicBezTo>
                <a:lnTo>
                  <a:pt x="16059282" y="4968090"/>
                </a:lnTo>
                <a:cubicBezTo>
                  <a:pt x="16119911" y="4968090"/>
                  <a:pt x="16178056" y="4944005"/>
                  <a:pt x="16220927" y="4901134"/>
                </a:cubicBezTo>
                <a:cubicBezTo>
                  <a:pt x="16263798" y="4858264"/>
                  <a:pt x="16287882" y="4800119"/>
                  <a:pt x="16287882" y="4739490"/>
                </a:cubicBezTo>
                <a:lnTo>
                  <a:pt x="16287882" y="228600"/>
                </a:lnTo>
                <a:cubicBezTo>
                  <a:pt x="16287882" y="102348"/>
                  <a:pt x="16185535" y="0"/>
                  <a:pt x="16059282" y="0"/>
                </a:cubicBezTo>
                <a:lnTo>
                  <a:pt x="9617274" y="0"/>
                </a:lnTo>
              </a:path>
            </a:pathLst>
          </a:custGeom>
          <a:ln cap="flat" w="38100">
            <a:solidFill>
              <a:srgbClr val="000000"/>
            </a:solidFill>
            <a:prstDash val="solid"/>
            <a:headEnd type="oval" len="lg" w="lg"/>
            <a:tailEnd type="oval" len="lg" w="lg"/>
          </a:ln>
        </p:spPr>
      </p:sp>
      <p:grpSp>
        <p:nvGrpSpPr>
          <p:cNvPr name="Group 7" id="7"/>
          <p:cNvGrpSpPr/>
          <p:nvPr/>
        </p:nvGrpSpPr>
        <p:grpSpPr>
          <a:xfrm rot="0">
            <a:off x="10383481" y="9258300"/>
            <a:ext cx="6875819" cy="971474"/>
            <a:chOff x="0" y="0"/>
            <a:chExt cx="9167759" cy="129529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938566" y="184828"/>
              <a:ext cx="2229193" cy="1063995"/>
            </a:xfrm>
            <a:custGeom>
              <a:avLst/>
              <a:gdLst/>
              <a:ahLst/>
              <a:cxnLst/>
              <a:rect r="r" b="b" t="t" l="l"/>
              <a:pathLst>
                <a:path h="1063995" w="2229193">
                  <a:moveTo>
                    <a:pt x="0" y="0"/>
                  </a:moveTo>
                  <a:lnTo>
                    <a:pt x="2229193" y="0"/>
                  </a:lnTo>
                  <a:lnTo>
                    <a:pt x="2229193" y="1063995"/>
                  </a:lnTo>
                  <a:lnTo>
                    <a:pt x="0" y="106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721965" y="152485"/>
              <a:ext cx="1096338" cy="1096338"/>
            </a:xfrm>
            <a:custGeom>
              <a:avLst/>
              <a:gdLst/>
              <a:ahLst/>
              <a:cxnLst/>
              <a:rect r="r" b="b" t="t" l="l"/>
              <a:pathLst>
                <a:path h="1096338" w="1096338">
                  <a:moveTo>
                    <a:pt x="0" y="0"/>
                  </a:moveTo>
                  <a:lnTo>
                    <a:pt x="1096338" y="0"/>
                  </a:lnTo>
                  <a:lnTo>
                    <a:pt x="1096338" y="1096338"/>
                  </a:lnTo>
                  <a:lnTo>
                    <a:pt x="0" y="10963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413987" y="106009"/>
              <a:ext cx="1189289" cy="1189289"/>
            </a:xfrm>
            <a:custGeom>
              <a:avLst/>
              <a:gdLst/>
              <a:ahLst/>
              <a:cxnLst/>
              <a:rect r="r" b="b" t="t" l="l"/>
              <a:pathLst>
                <a:path h="1189289" w="1189289">
                  <a:moveTo>
                    <a:pt x="0" y="0"/>
                  </a:moveTo>
                  <a:lnTo>
                    <a:pt x="1189289" y="0"/>
                  </a:lnTo>
                  <a:lnTo>
                    <a:pt x="1189289" y="1189289"/>
                  </a:lnTo>
                  <a:lnTo>
                    <a:pt x="0" y="1189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95298" cy="1295298"/>
            </a:xfrm>
            <a:custGeom>
              <a:avLst/>
              <a:gdLst/>
              <a:ahLst/>
              <a:cxnLst/>
              <a:rect r="r" b="b" t="t" l="l"/>
              <a:pathLst>
                <a:path h="1295298" w="1295298">
                  <a:moveTo>
                    <a:pt x="0" y="0"/>
                  </a:moveTo>
                  <a:lnTo>
                    <a:pt x="1295298" y="0"/>
                  </a:lnTo>
                  <a:lnTo>
                    <a:pt x="1295298" y="1295298"/>
                  </a:lnTo>
                  <a:lnTo>
                    <a:pt x="0" y="1295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0" y="-38100"/>
            <a:ext cx="10663744" cy="12621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XXII SEMANA DE EDUCAÇÃO e II SEMANA INTEGRADA PEDAGOGIA E PÓS-GRADUAÇÃO EM EDUCAÇÃO “Pedagogias humanizadoras: fundamentos, práxis e enfrentamentos contemporâneos” </a:t>
            </a:r>
          </a:p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25, 26 e 27 de agosto de 2026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9258300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7385212" y="0"/>
                </a:moveTo>
                <a:lnTo>
                  <a:pt x="0" y="0"/>
                </a:lnTo>
                <a:lnTo>
                  <a:pt x="0" y="3247226"/>
                </a:lnTo>
                <a:lnTo>
                  <a:pt x="7385212" y="3247226"/>
                </a:lnTo>
                <a:lnTo>
                  <a:pt x="738521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02788" y="-2218526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0" y="0"/>
                </a:moveTo>
                <a:lnTo>
                  <a:pt x="7385212" y="0"/>
                </a:lnTo>
                <a:lnTo>
                  <a:pt x="7385212" y="3247226"/>
                </a:lnTo>
                <a:lnTo>
                  <a:pt x="0" y="3247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>
            <a:off x="1389517" y="2797522"/>
            <a:ext cx="14850520" cy="6027522"/>
          </a:xfrm>
          <a:custGeom>
            <a:avLst/>
            <a:gdLst/>
            <a:ahLst/>
            <a:cxnLst/>
            <a:rect r="r" b="b" t="t" l="l"/>
            <a:pathLst>
              <a:path h="6027522" w="14850520">
                <a:moveTo>
                  <a:pt x="14850520" y="1080273"/>
                </a:moveTo>
                <a:lnTo>
                  <a:pt x="14850520" y="228600"/>
                </a:lnTo>
                <a:cubicBezTo>
                  <a:pt x="14850520" y="167972"/>
                  <a:pt x="14826436" y="109827"/>
                  <a:pt x="14783564" y="66956"/>
                </a:cubicBezTo>
                <a:cubicBezTo>
                  <a:pt x="14740694" y="24085"/>
                  <a:pt x="14682548" y="0"/>
                  <a:pt x="14621920" y="0"/>
                </a:cubicBezTo>
                <a:lnTo>
                  <a:pt x="228600" y="0"/>
                </a:lnTo>
                <a:cubicBezTo>
                  <a:pt x="167971" y="0"/>
                  <a:pt x="109826" y="24085"/>
                  <a:pt x="66955" y="66956"/>
                </a:cubicBezTo>
                <a:cubicBezTo>
                  <a:pt x="24084" y="109827"/>
                  <a:pt x="0" y="167972"/>
                  <a:pt x="0" y="228600"/>
                </a:cubicBezTo>
                <a:lnTo>
                  <a:pt x="0" y="5798922"/>
                </a:lnTo>
                <a:cubicBezTo>
                  <a:pt x="0" y="5859551"/>
                  <a:pt x="24084" y="5917696"/>
                  <a:pt x="66955" y="5960567"/>
                </a:cubicBezTo>
                <a:cubicBezTo>
                  <a:pt x="109826" y="6003438"/>
                  <a:pt x="167971" y="6027522"/>
                  <a:pt x="228600" y="6027522"/>
                </a:cubicBezTo>
                <a:lnTo>
                  <a:pt x="14621920" y="6027522"/>
                </a:lnTo>
                <a:cubicBezTo>
                  <a:pt x="14748172" y="6027522"/>
                  <a:pt x="14850520" y="5925174"/>
                  <a:pt x="14850520" y="5798922"/>
                </a:cubicBezTo>
                <a:lnTo>
                  <a:pt x="14850520" y="5438283"/>
                </a:lnTo>
              </a:path>
            </a:pathLst>
          </a:custGeom>
          <a:ln cap="flat" w="38100">
            <a:solidFill>
              <a:srgbClr val="000000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5" id="5"/>
          <p:cNvSpPr txBox="true"/>
          <p:nvPr/>
        </p:nvSpPr>
        <p:spPr>
          <a:xfrm rot="0">
            <a:off x="4440895" y="1167624"/>
            <a:ext cx="13847105" cy="1460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2E58A6"/>
                </a:solidFill>
                <a:latin typeface="Roboto Bold"/>
                <a:ea typeface="Roboto Bold"/>
                <a:cs typeface="Roboto Bold"/>
                <a:sym typeface="Roboto Bold"/>
              </a:rPr>
              <a:t>Considerações Finais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383481" y="9063170"/>
            <a:ext cx="6875819" cy="971474"/>
            <a:chOff x="0" y="0"/>
            <a:chExt cx="9167759" cy="12952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6938566" y="184828"/>
              <a:ext cx="2229193" cy="1063995"/>
            </a:xfrm>
            <a:custGeom>
              <a:avLst/>
              <a:gdLst/>
              <a:ahLst/>
              <a:cxnLst/>
              <a:rect r="r" b="b" t="t" l="l"/>
              <a:pathLst>
                <a:path h="1063995" w="2229193">
                  <a:moveTo>
                    <a:pt x="0" y="0"/>
                  </a:moveTo>
                  <a:lnTo>
                    <a:pt x="2229193" y="0"/>
                  </a:lnTo>
                  <a:lnTo>
                    <a:pt x="2229193" y="1063995"/>
                  </a:lnTo>
                  <a:lnTo>
                    <a:pt x="0" y="106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4721965" y="152485"/>
              <a:ext cx="1096338" cy="1096338"/>
            </a:xfrm>
            <a:custGeom>
              <a:avLst/>
              <a:gdLst/>
              <a:ahLst/>
              <a:cxnLst/>
              <a:rect r="r" b="b" t="t" l="l"/>
              <a:pathLst>
                <a:path h="1096338" w="1096338">
                  <a:moveTo>
                    <a:pt x="0" y="0"/>
                  </a:moveTo>
                  <a:lnTo>
                    <a:pt x="1096338" y="0"/>
                  </a:lnTo>
                  <a:lnTo>
                    <a:pt x="1096338" y="1096338"/>
                  </a:lnTo>
                  <a:lnTo>
                    <a:pt x="0" y="10963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413987" y="106009"/>
              <a:ext cx="1189289" cy="1189289"/>
            </a:xfrm>
            <a:custGeom>
              <a:avLst/>
              <a:gdLst/>
              <a:ahLst/>
              <a:cxnLst/>
              <a:rect r="r" b="b" t="t" l="l"/>
              <a:pathLst>
                <a:path h="1189289" w="1189289">
                  <a:moveTo>
                    <a:pt x="0" y="0"/>
                  </a:moveTo>
                  <a:lnTo>
                    <a:pt x="1189289" y="0"/>
                  </a:lnTo>
                  <a:lnTo>
                    <a:pt x="1189289" y="1189289"/>
                  </a:lnTo>
                  <a:lnTo>
                    <a:pt x="0" y="1189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95298" cy="1295298"/>
            </a:xfrm>
            <a:custGeom>
              <a:avLst/>
              <a:gdLst/>
              <a:ahLst/>
              <a:cxnLst/>
              <a:rect r="r" b="b" t="t" l="l"/>
              <a:pathLst>
                <a:path h="1295298" w="1295298">
                  <a:moveTo>
                    <a:pt x="0" y="0"/>
                  </a:moveTo>
                  <a:lnTo>
                    <a:pt x="1295298" y="0"/>
                  </a:lnTo>
                  <a:lnTo>
                    <a:pt x="1295298" y="1295298"/>
                  </a:lnTo>
                  <a:lnTo>
                    <a:pt x="0" y="1295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0" y="-73374"/>
            <a:ext cx="10663744" cy="1262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XXII SEMANA DE EDUCAÇÃO e II SEMANA INTEGRADA PEDAGOGIA E PÓS-GRADUAÇÃO EM EDUCAÇÃO “Pedagogias humanizadoras: fundamentos, práxis e enfrentamentos contemporâneos” </a:t>
            </a:r>
          </a:p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25, 26 e 27 de agosto de 2026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348752" y="3517564"/>
            <a:ext cx="12496936" cy="1353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Aspectos, apontamentos, resultados e ponderações conclusivas referentes a realização da investigação.</a:t>
            </a:r>
          </a:p>
          <a:p>
            <a:pPr algn="just">
              <a:lnSpc>
                <a:spcPts val="3640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9258300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7385212" y="0"/>
                </a:moveTo>
                <a:lnTo>
                  <a:pt x="0" y="0"/>
                </a:lnTo>
                <a:lnTo>
                  <a:pt x="0" y="3247226"/>
                </a:lnTo>
                <a:lnTo>
                  <a:pt x="7385212" y="3247226"/>
                </a:lnTo>
                <a:lnTo>
                  <a:pt x="738521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02788" y="-2218526"/>
            <a:ext cx="7385212" cy="3247226"/>
          </a:xfrm>
          <a:custGeom>
            <a:avLst/>
            <a:gdLst/>
            <a:ahLst/>
            <a:cxnLst/>
            <a:rect r="r" b="b" t="t" l="l"/>
            <a:pathLst>
              <a:path h="3247226" w="7385212">
                <a:moveTo>
                  <a:pt x="0" y="0"/>
                </a:moveTo>
                <a:lnTo>
                  <a:pt x="7385212" y="0"/>
                </a:lnTo>
                <a:lnTo>
                  <a:pt x="7385212" y="3247226"/>
                </a:lnTo>
                <a:lnTo>
                  <a:pt x="0" y="3247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104310" y="1715520"/>
            <a:ext cx="14079381" cy="1460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b="true">
                <a:solidFill>
                  <a:srgbClr val="2E58A6"/>
                </a:solidFill>
                <a:latin typeface="Roboto Bold"/>
                <a:ea typeface="Roboto Bold"/>
                <a:cs typeface="Roboto Bold"/>
                <a:sym typeface="Roboto Bold"/>
              </a:rPr>
              <a:t>Referências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383481" y="9258300"/>
            <a:ext cx="6875819" cy="971474"/>
            <a:chOff x="0" y="0"/>
            <a:chExt cx="9167759" cy="129529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6938566" y="184828"/>
              <a:ext cx="2229193" cy="1063995"/>
            </a:xfrm>
            <a:custGeom>
              <a:avLst/>
              <a:gdLst/>
              <a:ahLst/>
              <a:cxnLst/>
              <a:rect r="r" b="b" t="t" l="l"/>
              <a:pathLst>
                <a:path h="1063995" w="2229193">
                  <a:moveTo>
                    <a:pt x="0" y="0"/>
                  </a:moveTo>
                  <a:lnTo>
                    <a:pt x="2229193" y="0"/>
                  </a:lnTo>
                  <a:lnTo>
                    <a:pt x="2229193" y="1063995"/>
                  </a:lnTo>
                  <a:lnTo>
                    <a:pt x="0" y="10639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4721965" y="152485"/>
              <a:ext cx="1096338" cy="1096338"/>
            </a:xfrm>
            <a:custGeom>
              <a:avLst/>
              <a:gdLst/>
              <a:ahLst/>
              <a:cxnLst/>
              <a:rect r="r" b="b" t="t" l="l"/>
              <a:pathLst>
                <a:path h="1096338" w="1096338">
                  <a:moveTo>
                    <a:pt x="0" y="0"/>
                  </a:moveTo>
                  <a:lnTo>
                    <a:pt x="1096338" y="0"/>
                  </a:lnTo>
                  <a:lnTo>
                    <a:pt x="1096338" y="1096338"/>
                  </a:lnTo>
                  <a:lnTo>
                    <a:pt x="0" y="10963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2413987" y="106009"/>
              <a:ext cx="1189289" cy="1189289"/>
            </a:xfrm>
            <a:custGeom>
              <a:avLst/>
              <a:gdLst/>
              <a:ahLst/>
              <a:cxnLst/>
              <a:rect r="r" b="b" t="t" l="l"/>
              <a:pathLst>
                <a:path h="1189289" w="1189289">
                  <a:moveTo>
                    <a:pt x="0" y="0"/>
                  </a:moveTo>
                  <a:lnTo>
                    <a:pt x="1189289" y="0"/>
                  </a:lnTo>
                  <a:lnTo>
                    <a:pt x="1189289" y="1189289"/>
                  </a:lnTo>
                  <a:lnTo>
                    <a:pt x="0" y="1189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95298" cy="1295298"/>
            </a:xfrm>
            <a:custGeom>
              <a:avLst/>
              <a:gdLst/>
              <a:ahLst/>
              <a:cxnLst/>
              <a:rect r="r" b="b" t="t" l="l"/>
              <a:pathLst>
                <a:path h="1295298" w="1295298">
                  <a:moveTo>
                    <a:pt x="0" y="0"/>
                  </a:moveTo>
                  <a:lnTo>
                    <a:pt x="1295298" y="0"/>
                  </a:lnTo>
                  <a:lnTo>
                    <a:pt x="1295298" y="1295298"/>
                  </a:lnTo>
                  <a:lnTo>
                    <a:pt x="0" y="1295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0" y="-38100"/>
            <a:ext cx="10663744" cy="12621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XXII SEMANA DE EDUCAÇÃO e II SEMANA INTEGRADA PEDAGOGIA E PÓS-GRADUAÇÃO EM EDUCAÇÃO “Pedagogias humanizadoras: fundamentos, práxis e enfrentamentos contemporâneos” </a:t>
            </a:r>
          </a:p>
          <a:p>
            <a:pPr algn="ctr">
              <a:lnSpc>
                <a:spcPts val="2511"/>
              </a:lnSpc>
            </a:pPr>
            <a:r>
              <a:rPr lang="en-US" sz="1794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25, 26 e 27 de agosto de 2026</a:t>
            </a:r>
          </a:p>
        </p:txBody>
      </p:sp>
      <p:sp>
        <p:nvSpPr>
          <p:cNvPr name="Freeform 11" id="11"/>
          <p:cNvSpPr/>
          <p:nvPr/>
        </p:nvSpPr>
        <p:spPr>
          <a:xfrm>
            <a:off x="1823323" y="3224802"/>
            <a:ext cx="14946154" cy="5203506"/>
          </a:xfrm>
          <a:custGeom>
            <a:avLst/>
            <a:gdLst/>
            <a:ahLst/>
            <a:cxnLst/>
            <a:rect r="r" b="b" t="t" l="l"/>
            <a:pathLst>
              <a:path h="5203506" w="14946154">
                <a:moveTo>
                  <a:pt x="13666180" y="0"/>
                </a:moveTo>
                <a:lnTo>
                  <a:pt x="228600" y="0"/>
                </a:lnTo>
                <a:cubicBezTo>
                  <a:pt x="167972" y="0"/>
                  <a:pt x="109827" y="24085"/>
                  <a:pt x="66956" y="66956"/>
                </a:cubicBezTo>
                <a:cubicBezTo>
                  <a:pt x="24085" y="109826"/>
                  <a:pt x="0" y="167972"/>
                  <a:pt x="0" y="228600"/>
                </a:cubicBezTo>
                <a:lnTo>
                  <a:pt x="0" y="4974906"/>
                </a:lnTo>
                <a:cubicBezTo>
                  <a:pt x="0" y="5101158"/>
                  <a:pt x="102348" y="5203506"/>
                  <a:pt x="228600" y="5203506"/>
                </a:cubicBezTo>
                <a:lnTo>
                  <a:pt x="14717554" y="5203506"/>
                </a:lnTo>
                <a:cubicBezTo>
                  <a:pt x="14843807" y="5203506"/>
                  <a:pt x="14946154" y="5101158"/>
                  <a:pt x="14946154" y="4974906"/>
                </a:cubicBezTo>
                <a:lnTo>
                  <a:pt x="14946154" y="1952279"/>
                </a:lnTo>
              </a:path>
            </a:pathLst>
          </a:custGeom>
          <a:ln cap="flat" w="38100">
            <a:solidFill>
              <a:srgbClr val="000000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12" id="12"/>
          <p:cNvSpPr txBox="true"/>
          <p:nvPr/>
        </p:nvSpPr>
        <p:spPr>
          <a:xfrm rot="0">
            <a:off x="2293067" y="3460391"/>
            <a:ext cx="12948998" cy="3638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Referências bibliográficas que compareceram na apresentação do trabalho.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Normas ABNT NBR 6023 (2018) – Informação e documentação – Referências – Elaboração.</a:t>
            </a:r>
          </a:p>
          <a:p>
            <a:pPr algn="l">
              <a:lnSpc>
                <a:spcPts val="3640"/>
              </a:lnSpc>
            </a:pPr>
          </a:p>
          <a:p>
            <a:pPr algn="l">
              <a:lnSpc>
                <a:spcPts val="3640"/>
              </a:lnSpc>
            </a:pP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Observação: Se existir a necessidade podem ser suprimidos ou adicionados as lâminas nos Slides para adequar a sua apresentação. No entanto, deve ser considerado que o tempo de comunicação de acordo com edital.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DAHSgdf31lY</dc:identifier>
  <dcterms:modified xsi:type="dcterms:W3CDTF">2011-08-01T06:04:30Z</dcterms:modified>
  <cp:revision>1</cp:revision>
  <dc:title>SLIDES MODELO: XXII SEMANA DE EDUCAÇÃO e II SEMANA INTEGRADA PEDAGOGIA E PÓS-GRADUAÇÃO EM EDUCAÇÃO “Pedagogias humanizadoras: fundamentos, práxis e enfrentamentos contemporâneos” 25, 26 e 27 de agosto de 2026</dc:title>
</cp:coreProperties>
</file>